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8" r:id="rId4"/>
    <p:sldId id="262" r:id="rId5"/>
    <p:sldId id="261" r:id="rId6"/>
    <p:sldId id="264" r:id="rId7"/>
    <p:sldId id="266" r:id="rId8"/>
    <p:sldId id="269" r:id="rId9"/>
    <p:sldId id="270" r:id="rId10"/>
    <p:sldId id="271" r:id="rId11"/>
    <p:sldId id="267" r:id="rId12"/>
    <p:sldId id="272" r:id="rId13"/>
    <p:sldId id="273" r:id="rId14"/>
    <p:sldId id="276" r:id="rId15"/>
    <p:sldId id="274" r:id="rId16"/>
    <p:sldId id="275" r:id="rId17"/>
    <p:sldId id="277" r:id="rId18"/>
    <p:sldId id="278" r:id="rId19"/>
    <p:sldId id="279" r:id="rId20"/>
    <p:sldId id="296" r:id="rId21"/>
    <p:sldId id="297" r:id="rId22"/>
    <p:sldId id="282" r:id="rId23"/>
    <p:sldId id="291" r:id="rId24"/>
    <p:sldId id="292" r:id="rId25"/>
    <p:sldId id="293" r:id="rId26"/>
    <p:sldId id="283" r:id="rId27"/>
    <p:sldId id="299" r:id="rId28"/>
    <p:sldId id="300" r:id="rId29"/>
    <p:sldId id="301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2"/>
    <p:restoredTop sz="94361"/>
  </p:normalViewPr>
  <p:slideViewPr>
    <p:cSldViewPr snapToGrid="0" snapToObjects="1">
      <p:cViewPr varScale="1">
        <p:scale>
          <a:sx n="81" d="100"/>
          <a:sy n="81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A0916-8387-774F-AA89-B09866A4B688}" type="doc">
      <dgm:prSet loTypeId="urn:microsoft.com/office/officeart/2005/8/layout/radial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6A3EF4-1B2A-8944-B7BC-A53665E013E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Starbucks Location</a:t>
          </a:r>
        </a:p>
      </dgm:t>
    </dgm:pt>
    <dgm:pt modelId="{2D4D973D-C424-E64A-A587-963FC0C70F42}" type="parTrans" cxnId="{DFED8FAB-B6CC-6144-8C59-B01A57791B40}">
      <dgm:prSet/>
      <dgm:spPr/>
      <dgm:t>
        <a:bodyPr/>
        <a:lstStyle/>
        <a:p>
          <a:endParaRPr lang="en-US"/>
        </a:p>
      </dgm:t>
    </dgm:pt>
    <dgm:pt modelId="{25B2E1B8-AFA6-3E4C-99E4-66EEF09394FA}" type="sibTrans" cxnId="{DFED8FAB-B6CC-6144-8C59-B01A57791B40}">
      <dgm:prSet/>
      <dgm:spPr/>
      <dgm:t>
        <a:bodyPr/>
        <a:lstStyle/>
        <a:p>
          <a:endParaRPr lang="en-US"/>
        </a:p>
      </dgm:t>
    </dgm:pt>
    <dgm:pt modelId="{7402040A-DAFA-5840-A08D-2B299455F72C}">
      <dgm:prSet/>
      <dgm:spPr/>
      <dgm:t>
        <a:bodyPr/>
        <a:lstStyle/>
        <a:p>
          <a:r>
            <a:rPr lang="en-US" dirty="0"/>
            <a:t>Station Location</a:t>
          </a:r>
        </a:p>
      </dgm:t>
    </dgm:pt>
    <dgm:pt modelId="{86837C1A-B39D-364E-9C2F-91842D3080B5}" type="parTrans" cxnId="{81CB8847-6A26-944D-83C7-E79CFF29499F}">
      <dgm:prSet/>
      <dgm:spPr/>
      <dgm:t>
        <a:bodyPr/>
        <a:lstStyle/>
        <a:p>
          <a:endParaRPr lang="en-US"/>
        </a:p>
      </dgm:t>
    </dgm:pt>
    <dgm:pt modelId="{C5C31041-77E2-354B-806C-AEC4B00D6159}" type="sibTrans" cxnId="{81CB8847-6A26-944D-83C7-E79CFF29499F}">
      <dgm:prSet/>
      <dgm:spPr/>
      <dgm:t>
        <a:bodyPr/>
        <a:lstStyle/>
        <a:p>
          <a:endParaRPr lang="en-US"/>
        </a:p>
      </dgm:t>
    </dgm:pt>
    <dgm:pt modelId="{884C9472-2299-434B-8E46-6924FD10066E}">
      <dgm:prSet/>
      <dgm:spPr/>
      <dgm:t>
        <a:bodyPr/>
        <a:lstStyle/>
        <a:p>
          <a:r>
            <a:rPr lang="en-US" dirty="0"/>
            <a:t>Station Turnstiles</a:t>
          </a:r>
        </a:p>
      </dgm:t>
    </dgm:pt>
    <dgm:pt modelId="{4386DC97-DD8A-7243-A793-82168D8D7A4D}" type="parTrans" cxnId="{B027B95B-F541-BD4A-BA2F-E1BF7EC569FF}">
      <dgm:prSet/>
      <dgm:spPr/>
      <dgm:t>
        <a:bodyPr/>
        <a:lstStyle/>
        <a:p>
          <a:endParaRPr lang="en-US"/>
        </a:p>
      </dgm:t>
    </dgm:pt>
    <dgm:pt modelId="{99E2F8BE-CEB9-6C42-8416-7EBCDDC76A48}" type="sibTrans" cxnId="{B027B95B-F541-BD4A-BA2F-E1BF7EC569FF}">
      <dgm:prSet/>
      <dgm:spPr/>
      <dgm:t>
        <a:bodyPr/>
        <a:lstStyle/>
        <a:p>
          <a:endParaRPr lang="en-US"/>
        </a:p>
      </dgm:t>
    </dgm:pt>
    <dgm:pt modelId="{15A82905-8CC2-034E-9434-11DD26105674}">
      <dgm:prSet/>
      <dgm:spPr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Merged Data Frame</a:t>
          </a:r>
        </a:p>
      </dgm:t>
    </dgm:pt>
    <dgm:pt modelId="{7D6DE0C1-1876-B84F-8955-ECD9D6AFF831}" type="sibTrans" cxnId="{1B66C945-9DE5-7A4A-AEB4-5A58B2D79C18}">
      <dgm:prSet/>
      <dgm:spPr/>
      <dgm:t>
        <a:bodyPr/>
        <a:lstStyle/>
        <a:p>
          <a:endParaRPr lang="en-US"/>
        </a:p>
      </dgm:t>
    </dgm:pt>
    <dgm:pt modelId="{FC0720FD-5685-ED4D-A049-4C405597220A}" type="parTrans" cxnId="{1B66C945-9DE5-7A4A-AEB4-5A58B2D79C18}">
      <dgm:prSet/>
      <dgm:spPr/>
      <dgm:t>
        <a:bodyPr/>
        <a:lstStyle/>
        <a:p>
          <a:endParaRPr lang="en-US"/>
        </a:p>
      </dgm:t>
    </dgm:pt>
    <dgm:pt modelId="{CE7FA3A6-4824-8B46-A0F7-5B80082078AC}" type="pres">
      <dgm:prSet presAssocID="{A8BA0916-8387-774F-AA89-B09866A4B68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4E0CBA-83D3-5C48-9EE8-0C712045C983}" type="pres">
      <dgm:prSet presAssocID="{15A82905-8CC2-034E-9434-11DD26105674}" presName="centerShape" presStyleLbl="node0" presStyleIdx="0" presStyleCnt="1"/>
      <dgm:spPr/>
    </dgm:pt>
    <dgm:pt modelId="{AF35A683-45C6-DC44-99E8-776EBF72288E}" type="pres">
      <dgm:prSet presAssocID="{2D4D973D-C424-E64A-A587-963FC0C70F42}" presName="parTrans" presStyleLbl="bgSibTrans2D1" presStyleIdx="0" presStyleCnt="3"/>
      <dgm:spPr/>
    </dgm:pt>
    <dgm:pt modelId="{EF826C01-8F81-2E43-A792-CA33D767A2D4}" type="pres">
      <dgm:prSet presAssocID="{A46A3EF4-1B2A-8944-B7BC-A53665E013EA}" presName="node" presStyleLbl="node1" presStyleIdx="0" presStyleCnt="3">
        <dgm:presLayoutVars>
          <dgm:bulletEnabled val="1"/>
        </dgm:presLayoutVars>
      </dgm:prSet>
      <dgm:spPr/>
    </dgm:pt>
    <dgm:pt modelId="{71DE975B-1490-C346-AC4C-005325DF1E24}" type="pres">
      <dgm:prSet presAssocID="{86837C1A-B39D-364E-9C2F-91842D3080B5}" presName="parTrans" presStyleLbl="bgSibTrans2D1" presStyleIdx="1" presStyleCnt="3"/>
      <dgm:spPr/>
    </dgm:pt>
    <dgm:pt modelId="{CFFCEAC2-E427-F84D-B7B6-CECDAE637089}" type="pres">
      <dgm:prSet presAssocID="{7402040A-DAFA-5840-A08D-2B299455F72C}" presName="node" presStyleLbl="node1" presStyleIdx="1" presStyleCnt="3">
        <dgm:presLayoutVars>
          <dgm:bulletEnabled val="1"/>
        </dgm:presLayoutVars>
      </dgm:prSet>
      <dgm:spPr/>
    </dgm:pt>
    <dgm:pt modelId="{71772652-E0DD-F446-BFC6-CE6405C1545A}" type="pres">
      <dgm:prSet presAssocID="{4386DC97-DD8A-7243-A793-82168D8D7A4D}" presName="parTrans" presStyleLbl="bgSibTrans2D1" presStyleIdx="2" presStyleCnt="3"/>
      <dgm:spPr/>
    </dgm:pt>
    <dgm:pt modelId="{ED5456C2-B5C3-0342-8E4D-888B46DDF4BE}" type="pres">
      <dgm:prSet presAssocID="{884C9472-2299-434B-8E46-6924FD10066E}" presName="node" presStyleLbl="node1" presStyleIdx="2" presStyleCnt="3">
        <dgm:presLayoutVars>
          <dgm:bulletEnabled val="1"/>
        </dgm:presLayoutVars>
      </dgm:prSet>
      <dgm:spPr/>
    </dgm:pt>
  </dgm:ptLst>
  <dgm:cxnLst>
    <dgm:cxn modelId="{EC9D7401-42C6-0C4B-BC4A-1078D24DBA4A}" type="presOf" srcId="{884C9472-2299-434B-8E46-6924FD10066E}" destId="{ED5456C2-B5C3-0342-8E4D-888B46DDF4BE}" srcOrd="0" destOrd="0" presId="urn:microsoft.com/office/officeart/2005/8/layout/radial4"/>
    <dgm:cxn modelId="{ABAD0140-E405-B74F-A3D9-F66C9E55C1FC}" type="presOf" srcId="{86837C1A-B39D-364E-9C2F-91842D3080B5}" destId="{71DE975B-1490-C346-AC4C-005325DF1E24}" srcOrd="0" destOrd="0" presId="urn:microsoft.com/office/officeart/2005/8/layout/radial4"/>
    <dgm:cxn modelId="{1B66C945-9DE5-7A4A-AEB4-5A58B2D79C18}" srcId="{A8BA0916-8387-774F-AA89-B09866A4B688}" destId="{15A82905-8CC2-034E-9434-11DD26105674}" srcOrd="0" destOrd="0" parTransId="{FC0720FD-5685-ED4D-A049-4C405597220A}" sibTransId="{7D6DE0C1-1876-B84F-8955-ECD9D6AFF831}"/>
    <dgm:cxn modelId="{81CB8847-6A26-944D-83C7-E79CFF29499F}" srcId="{15A82905-8CC2-034E-9434-11DD26105674}" destId="{7402040A-DAFA-5840-A08D-2B299455F72C}" srcOrd="1" destOrd="0" parTransId="{86837C1A-B39D-364E-9C2F-91842D3080B5}" sibTransId="{C5C31041-77E2-354B-806C-AEC4B00D6159}"/>
    <dgm:cxn modelId="{B027B95B-F541-BD4A-BA2F-E1BF7EC569FF}" srcId="{15A82905-8CC2-034E-9434-11DD26105674}" destId="{884C9472-2299-434B-8E46-6924FD10066E}" srcOrd="2" destOrd="0" parTransId="{4386DC97-DD8A-7243-A793-82168D8D7A4D}" sibTransId="{99E2F8BE-CEB9-6C42-8416-7EBCDDC76A48}"/>
    <dgm:cxn modelId="{EAAE2275-475F-CB48-B045-3C268FF961F3}" type="presOf" srcId="{4386DC97-DD8A-7243-A793-82168D8D7A4D}" destId="{71772652-E0DD-F446-BFC6-CE6405C1545A}" srcOrd="0" destOrd="0" presId="urn:microsoft.com/office/officeart/2005/8/layout/radial4"/>
    <dgm:cxn modelId="{9BBE9979-886D-6E42-95EB-0FF67E5AE101}" type="presOf" srcId="{A8BA0916-8387-774F-AA89-B09866A4B688}" destId="{CE7FA3A6-4824-8B46-A0F7-5B80082078AC}" srcOrd="0" destOrd="0" presId="urn:microsoft.com/office/officeart/2005/8/layout/radial4"/>
    <dgm:cxn modelId="{927E2186-0051-774A-A6B4-C69E7B4B18A2}" type="presOf" srcId="{2D4D973D-C424-E64A-A587-963FC0C70F42}" destId="{AF35A683-45C6-DC44-99E8-776EBF72288E}" srcOrd="0" destOrd="0" presId="urn:microsoft.com/office/officeart/2005/8/layout/radial4"/>
    <dgm:cxn modelId="{36611CA2-1159-DB41-9508-060CCAC62EBB}" type="presOf" srcId="{A46A3EF4-1B2A-8944-B7BC-A53665E013EA}" destId="{EF826C01-8F81-2E43-A792-CA33D767A2D4}" srcOrd="0" destOrd="0" presId="urn:microsoft.com/office/officeart/2005/8/layout/radial4"/>
    <dgm:cxn modelId="{497756A7-3667-4245-B655-8C9534F106B9}" type="presOf" srcId="{7402040A-DAFA-5840-A08D-2B299455F72C}" destId="{CFFCEAC2-E427-F84D-B7B6-CECDAE637089}" srcOrd="0" destOrd="0" presId="urn:microsoft.com/office/officeart/2005/8/layout/radial4"/>
    <dgm:cxn modelId="{DFED8FAB-B6CC-6144-8C59-B01A57791B40}" srcId="{15A82905-8CC2-034E-9434-11DD26105674}" destId="{A46A3EF4-1B2A-8944-B7BC-A53665E013EA}" srcOrd="0" destOrd="0" parTransId="{2D4D973D-C424-E64A-A587-963FC0C70F42}" sibTransId="{25B2E1B8-AFA6-3E4C-99E4-66EEF09394FA}"/>
    <dgm:cxn modelId="{C5927BAD-B8DF-B942-8D8A-FD1A6F7E8BC1}" type="presOf" srcId="{15A82905-8CC2-034E-9434-11DD26105674}" destId="{924E0CBA-83D3-5C48-9EE8-0C712045C983}" srcOrd="0" destOrd="0" presId="urn:microsoft.com/office/officeart/2005/8/layout/radial4"/>
    <dgm:cxn modelId="{71473466-1351-274F-A5E5-595CB4F16B3D}" type="presParOf" srcId="{CE7FA3A6-4824-8B46-A0F7-5B80082078AC}" destId="{924E0CBA-83D3-5C48-9EE8-0C712045C983}" srcOrd="0" destOrd="0" presId="urn:microsoft.com/office/officeart/2005/8/layout/radial4"/>
    <dgm:cxn modelId="{A22D55A0-29B9-FC43-ABCD-F8B72E845123}" type="presParOf" srcId="{CE7FA3A6-4824-8B46-A0F7-5B80082078AC}" destId="{AF35A683-45C6-DC44-99E8-776EBF72288E}" srcOrd="1" destOrd="0" presId="urn:microsoft.com/office/officeart/2005/8/layout/radial4"/>
    <dgm:cxn modelId="{8D830473-77C6-2A45-9729-9A873ADFF81F}" type="presParOf" srcId="{CE7FA3A6-4824-8B46-A0F7-5B80082078AC}" destId="{EF826C01-8F81-2E43-A792-CA33D767A2D4}" srcOrd="2" destOrd="0" presId="urn:microsoft.com/office/officeart/2005/8/layout/radial4"/>
    <dgm:cxn modelId="{4CC14307-3674-374C-A70D-94778EE88FB9}" type="presParOf" srcId="{CE7FA3A6-4824-8B46-A0F7-5B80082078AC}" destId="{71DE975B-1490-C346-AC4C-005325DF1E24}" srcOrd="3" destOrd="0" presId="urn:microsoft.com/office/officeart/2005/8/layout/radial4"/>
    <dgm:cxn modelId="{406A8C33-471A-8B4F-B174-B94BDB11E7C4}" type="presParOf" srcId="{CE7FA3A6-4824-8B46-A0F7-5B80082078AC}" destId="{CFFCEAC2-E427-F84D-B7B6-CECDAE637089}" srcOrd="4" destOrd="0" presId="urn:microsoft.com/office/officeart/2005/8/layout/radial4"/>
    <dgm:cxn modelId="{1722A4AE-A9E7-9F48-B547-15D2FE303D7D}" type="presParOf" srcId="{CE7FA3A6-4824-8B46-A0F7-5B80082078AC}" destId="{71772652-E0DD-F446-BFC6-CE6405C1545A}" srcOrd="5" destOrd="0" presId="urn:microsoft.com/office/officeart/2005/8/layout/radial4"/>
    <dgm:cxn modelId="{D68EF82F-6FBE-7D4F-97DE-AA80F95BFEE1}" type="presParOf" srcId="{CE7FA3A6-4824-8B46-A0F7-5B80082078AC}" destId="{ED5456C2-B5C3-0342-8E4D-888B46DDF4B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B3897A-3BA0-944E-A7D6-D7121228EDA3}" type="doc">
      <dgm:prSet loTypeId="urn:microsoft.com/office/officeart/2005/8/layout/cycle2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DB13E84-8A5C-E94B-9E43-CEB82EC02939}">
      <dgm:prSet/>
      <dgm:spPr/>
      <dgm:t>
        <a:bodyPr/>
        <a:lstStyle/>
        <a:p>
          <a:r>
            <a:rPr lang="en-US" b="1" u="sng"/>
            <a:t>Questions</a:t>
          </a:r>
          <a:endParaRPr lang="en-US"/>
        </a:p>
      </dgm:t>
    </dgm:pt>
    <dgm:pt modelId="{9DF64E69-6AB5-CF4D-A27B-E5A566D2875E}" type="parTrans" cxnId="{2FE96C1A-7362-E54F-A88A-A873DB63BA12}">
      <dgm:prSet/>
      <dgm:spPr/>
      <dgm:t>
        <a:bodyPr/>
        <a:lstStyle/>
        <a:p>
          <a:endParaRPr lang="en-US"/>
        </a:p>
      </dgm:t>
    </dgm:pt>
    <dgm:pt modelId="{AE68AF3B-2334-4A49-B09B-79C8D37ACD9E}" type="sibTrans" cxnId="{2FE96C1A-7362-E54F-A88A-A873DB63BA12}">
      <dgm:prSet/>
      <dgm:spPr/>
      <dgm:t>
        <a:bodyPr/>
        <a:lstStyle/>
        <a:p>
          <a:endParaRPr lang="en-US"/>
        </a:p>
      </dgm:t>
    </dgm:pt>
    <dgm:pt modelId="{3DE0F493-9556-7C4B-B1CC-98C3621030E2}" type="pres">
      <dgm:prSet presAssocID="{2BB3897A-3BA0-944E-A7D6-D7121228EDA3}" presName="cycle" presStyleCnt="0">
        <dgm:presLayoutVars>
          <dgm:dir/>
          <dgm:resizeHandles val="exact"/>
        </dgm:presLayoutVars>
      </dgm:prSet>
      <dgm:spPr/>
    </dgm:pt>
    <dgm:pt modelId="{BB1AD93D-0EE7-DD49-A93C-412C3737D808}" type="pres">
      <dgm:prSet presAssocID="{0DB13E84-8A5C-E94B-9E43-CEB82EC02939}" presName="node" presStyleLbl="node1" presStyleIdx="0" presStyleCnt="1" custScaleX="551279" custScaleY="201751">
        <dgm:presLayoutVars>
          <dgm:bulletEnabled val="1"/>
        </dgm:presLayoutVars>
      </dgm:prSet>
      <dgm:spPr/>
    </dgm:pt>
  </dgm:ptLst>
  <dgm:cxnLst>
    <dgm:cxn modelId="{2FE96C1A-7362-E54F-A88A-A873DB63BA12}" srcId="{2BB3897A-3BA0-944E-A7D6-D7121228EDA3}" destId="{0DB13E84-8A5C-E94B-9E43-CEB82EC02939}" srcOrd="0" destOrd="0" parTransId="{9DF64E69-6AB5-CF4D-A27B-E5A566D2875E}" sibTransId="{AE68AF3B-2334-4A49-B09B-79C8D37ACD9E}"/>
    <dgm:cxn modelId="{7EC08A6A-71BE-9944-9DEC-C2BD35CD5A0A}" type="presOf" srcId="{0DB13E84-8A5C-E94B-9E43-CEB82EC02939}" destId="{BB1AD93D-0EE7-DD49-A93C-412C3737D808}" srcOrd="0" destOrd="0" presId="urn:microsoft.com/office/officeart/2005/8/layout/cycle2"/>
    <dgm:cxn modelId="{CFF323D5-730F-2044-8A0A-8BBBDFF1C673}" type="presOf" srcId="{2BB3897A-3BA0-944E-A7D6-D7121228EDA3}" destId="{3DE0F493-9556-7C4B-B1CC-98C3621030E2}" srcOrd="0" destOrd="0" presId="urn:microsoft.com/office/officeart/2005/8/layout/cycle2"/>
    <dgm:cxn modelId="{25F8EE6A-584D-8441-ACB0-D2554277F722}" type="presParOf" srcId="{3DE0F493-9556-7C4B-B1CC-98C3621030E2}" destId="{BB1AD93D-0EE7-DD49-A93C-412C3737D80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E0CBA-83D3-5C48-9EE8-0C712045C983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Merged Data Frame</a:t>
          </a:r>
        </a:p>
      </dsp:txBody>
      <dsp:txXfrm>
        <a:off x="4555914" y="2655647"/>
        <a:ext cx="1403770" cy="1403770"/>
      </dsp:txXfrm>
    </dsp:sp>
    <dsp:sp modelId="{AF35A683-45C6-DC44-99E8-776EBF72288E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826C01-8F81-2E43-A792-CA33D767A2D4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Starbucks Location</a:t>
          </a:r>
        </a:p>
      </dsp:txBody>
      <dsp:txXfrm>
        <a:off x="2227610" y="1154916"/>
        <a:ext cx="1797586" cy="1420393"/>
      </dsp:txXfrm>
    </dsp:sp>
    <dsp:sp modelId="{71DE975B-1490-C346-AC4C-005325DF1E24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FCEAC2-E427-F84D-B7B6-CECDAE637089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Location</a:t>
          </a:r>
        </a:p>
      </dsp:txBody>
      <dsp:txXfrm>
        <a:off x="4359006" y="45381"/>
        <a:ext cx="1797586" cy="1420393"/>
      </dsp:txXfrm>
    </dsp:sp>
    <dsp:sp modelId="{71772652-E0DD-F446-BFC6-CE6405C1545A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5456C2-B5C3-0342-8E4D-888B46DDF4BE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Turnstiles</a:t>
          </a:r>
        </a:p>
      </dsp:txBody>
      <dsp:txXfrm>
        <a:off x="6490402" y="1154916"/>
        <a:ext cx="1797586" cy="1420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D93D-0EE7-DD49-A93C-412C3737D808}">
      <dsp:nvSpPr>
        <dsp:cNvPr id="0" name=""/>
        <dsp:cNvSpPr/>
      </dsp:nvSpPr>
      <dsp:spPr>
        <a:xfrm>
          <a:off x="2756" y="457201"/>
          <a:ext cx="4092482" cy="149772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u="sng" kern="1200"/>
            <a:t>Questions</a:t>
          </a:r>
          <a:endParaRPr lang="en-US" sz="5200" kern="1200"/>
        </a:p>
      </dsp:txBody>
      <dsp:txXfrm>
        <a:off x="602086" y="676537"/>
        <a:ext cx="2893822" cy="1059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B41C7-0600-BD4C-A073-CB04ABD5316C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CB988-987F-3D42-9ED0-820F4B2C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CB988-987F-3D42-9ED0-820F4B2C3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A1D-AFF1-364E-8B86-7D072CDC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E5192-96D6-F444-8BF3-FBCFF4FC4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A5133-BCF0-A341-BA9F-857E4DC2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D8858-4FB7-0144-BD0B-D4BC2CD2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F62A7-3450-C042-8D39-7CE41597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6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9872-4ACF-E040-8680-77A2FAD5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70463-AAA1-8540-A7D1-56558A743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E2-0D6F-A34C-8986-9D13956B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4D0C-C735-1541-874E-CF218C47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6DE0-CEC0-D644-89C3-3A18E9C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5A128-2F52-B04B-8242-C0913B071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003C-8936-A54A-A722-7218B3FE8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0AB60-039B-0046-80A4-EDCD8BDC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9A7-D098-3247-86BC-08E4BA78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5EFC-10AD-CD41-8F5A-09B90642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ABC7-81FA-6443-A697-0EE26CFD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6316-CB2E-504E-ABA8-1935FD19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33B10-2FB5-3E40-B688-3F435DF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7612-EF1B-8D49-AE8F-B76A3797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0544-83AE-1749-8E0A-BF5F4D2C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E5F4-7ED7-A648-856D-F5308674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371A-A25E-574E-8E88-531F7E2CC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2287-D505-3C44-8CCC-D1CA3091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7F80-777B-164A-8C17-30A9C284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458E-1287-964B-9DCB-57963D8E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4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9192-F9C4-FE4D-AA22-D4555324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2491-24AD-A940-A608-FF5DBA9D5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59223-4EF9-AF4D-8721-249F12421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7231D-F40E-2D44-87C1-26F3F0C9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EC128-8B67-F141-95B9-29C011B2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46C26-FBEE-4443-9C2D-872D332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8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92B0-DFE4-2547-8BDB-EB2AE666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6DBA5-B1F5-5946-B840-BF80B75C2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BE2B1-C141-8B42-8365-BF3B7653B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E9B06-CD1F-D34B-9C8B-C4EDDF849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5C745-C6FC-A945-B29B-5F93D9DF3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C8CD2-D61E-FB4D-BA87-5F96B348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A6A1E-EDB0-F245-B850-0FBAB0FE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BCA45-A43D-634D-B85E-4185DFD9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4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44EF-807C-1A42-B521-B88B5C9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A769F-8357-6245-8B8F-03DC2B8B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0AA99-83EF-9B44-A89F-10E27FAC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335FB-C6B0-674F-99D6-0FEDE0D1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DB5B4-A46A-F54B-A483-5BACDDEE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BD575-D762-C84F-801E-20A2459E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AA-A2AC-A048-9CA7-B1BDFB8E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19F-30C7-6447-9175-710352E6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D3FB-6A9D-7B4B-BDC4-D5D35C60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EFB43-2EB1-B142-B6D5-F175257C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344F1-12CE-0B44-8E75-0DCD56FD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47BCF-B78E-3248-B9ED-C0010C20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2C74-F986-E24B-BFDB-E2FE9F22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BC85-28A8-8649-81E0-6C942A80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5709B8-9173-8D4A-8311-7845ED113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52100-3044-9F4C-9759-587DE2F3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426E6-AE3E-6848-8784-5CA2FD23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6726-CD11-2740-9521-E9EC9211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120C0-1852-D847-B9C7-951BF62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7379D-D8D6-0347-8E0E-CCB3FAAE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7B4A-062A-9740-A391-2970E2A93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991A-3DC9-8843-B6BC-F3D699A20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F8BD-04EC-7049-B8FF-98FEAA339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B4A4-5AF4-BC4B-867F-5F731CD15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ouisamayalcottismypassion.com/2012/0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43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D1C63DCE-62E8-3F45-9239-01B96703D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750" r="-1" b="11257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332BC941-8DFA-DE4A-85E9-2A92DBF3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3" r="-1" b="1392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D7A20-6B2F-524F-8EEA-DFBB3CED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3310467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MTA X Starbucks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Capstone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1D1A9-E8B9-AA42-BC94-D59F253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Gregory </a:t>
            </a:r>
            <a:r>
              <a:rPr lang="en-US" sz="2000" b="1" dirty="0" err="1">
                <a:solidFill>
                  <a:schemeClr val="bg1"/>
                </a:solidFill>
              </a:rPr>
              <a:t>Rankel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6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EDA-  Starbucks Distance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FAF9C4-5EFD-0B4C-BE78-A654BC59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729" y="1538030"/>
            <a:ext cx="7269436" cy="530019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A4EE8-C8E8-714E-8F84-F1930FE6A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4" y="2076169"/>
            <a:ext cx="3201835" cy="39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A507A-B1EE-894F-B486-5E04709BE9DA}"/>
              </a:ext>
            </a:extLst>
          </p:cNvPr>
          <p:cNvSpPr txBox="1"/>
          <p:nvPr/>
        </p:nvSpPr>
        <p:spPr>
          <a:xfrm>
            <a:off x="9441818" y="1538030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</p:spTree>
    <p:extLst>
      <p:ext uri="{BB962C8B-B14F-4D97-AF65-F5344CB8AC3E}">
        <p14:creationId xmlns:p14="http://schemas.microsoft.com/office/powerpoint/2010/main" val="354598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6600" cy="1325563"/>
          </a:xfrm>
        </p:spPr>
        <p:txBody>
          <a:bodyPr/>
          <a:lstStyle/>
          <a:p>
            <a:r>
              <a:rPr lang="en-US" b="1" u="sng" dirty="0"/>
              <a:t>EDA – Stations Map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2629D3-ACC8-784A-880D-8A04D26F1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0" y="1690688"/>
            <a:ext cx="6348044" cy="3918953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29C5BF5-4C22-204D-91BA-EB50F7BC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017" y="874555"/>
            <a:ext cx="4694183" cy="255220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E266764-9CE2-3840-9747-4436822F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016" y="3650164"/>
            <a:ext cx="4694183" cy="25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5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Case Studies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47A903-2C8A-0C4B-A7D1-8E95D97CB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42</a:t>
            </a:r>
            <a:r>
              <a:rPr lang="en-US" sz="3000" u="sng" baseline="30000" dirty="0"/>
              <a:t>nd</a:t>
            </a:r>
            <a:r>
              <a:rPr lang="en-US" sz="3000" u="sng" dirty="0"/>
              <a:t> St Port Authority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BBDA31-DC06-634E-A459-EFE8E9DEB9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1727" y="2505075"/>
            <a:ext cx="5033907" cy="3684588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7AAB9B-348A-9644-A616-8755379F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Roosevelt Av -Jackson Heights</a:t>
            </a:r>
          </a:p>
        </p:txBody>
      </p:sp>
      <p:pic>
        <p:nvPicPr>
          <p:cNvPr id="20" name="Content Placeholder 19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FF1E9C3B-E2D7-014A-A038-AACC981555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6368" y="2505075"/>
            <a:ext cx="5183188" cy="3684588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Turns- Daily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72D756-0BB5-3343-933F-2B135BA5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377228"/>
            <a:ext cx="10128981" cy="51156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C286A-ECEF-E94C-A9D3-F7564D84130A}"/>
              </a:ext>
            </a:extLst>
          </p:cNvPr>
          <p:cNvCxnSpPr>
            <a:cxnSpLocks/>
          </p:cNvCxnSpPr>
          <p:nvPr/>
        </p:nvCxnSpPr>
        <p:spPr>
          <a:xfrm flipH="1">
            <a:off x="3767961" y="5376041"/>
            <a:ext cx="31688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F0201-0163-7B4B-A4F6-ACF7EA7CD752}"/>
              </a:ext>
            </a:extLst>
          </p:cNvPr>
          <p:cNvCxnSpPr>
            <a:cxnSpLocks/>
          </p:cNvCxnSpPr>
          <p:nvPr/>
        </p:nvCxnSpPr>
        <p:spPr>
          <a:xfrm>
            <a:off x="7819697" y="4887311"/>
            <a:ext cx="265499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496773-5A2E-7944-9718-443276346846}"/>
              </a:ext>
            </a:extLst>
          </p:cNvPr>
          <p:cNvSpPr txBox="1"/>
          <p:nvPr/>
        </p:nvSpPr>
        <p:spPr>
          <a:xfrm>
            <a:off x="7126014" y="4618998"/>
            <a:ext cx="481222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028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2017 North American blizzard</a:t>
            </a:r>
          </a:p>
          <a:p>
            <a:pPr lvl="1"/>
            <a:r>
              <a:rPr lang="en-US" dirty="0"/>
              <a:t>Not Dropped: Part of yearly cycle that should be accounted for</a:t>
            </a:r>
          </a:p>
          <a:p>
            <a:r>
              <a:rPr lang="en-US" dirty="0"/>
              <a:t>2017 New York City attempted bombing</a:t>
            </a:r>
          </a:p>
          <a:p>
            <a:pPr lvl="1"/>
            <a:r>
              <a:rPr lang="en-US" dirty="0"/>
              <a:t>Dropped: Threat that is out of everyday cycle</a:t>
            </a:r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7BF03-7141-BD44-AC0D-36E4B90D9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8" y="3815255"/>
            <a:ext cx="4034770" cy="2677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2104F-03B7-8F44-A437-8F6DDC768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02" y="3815255"/>
            <a:ext cx="2475881" cy="26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FAD36A-B8AE-4648-BE56-CB77A21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8407" y="1690688"/>
            <a:ext cx="935169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Port Authority Model: Preparation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AA85-2E61-034B-8175-2ACF386A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172" y="110889"/>
            <a:ext cx="7656248" cy="3152573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AE275-72C7-C84E-A64D-3CB3F900E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172" y="3594539"/>
            <a:ext cx="7656248" cy="3152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245578"/>
              </p:ext>
            </p:extLst>
          </p:nvPr>
        </p:nvGraphicFramePr>
        <p:xfrm>
          <a:off x="131380" y="3222121"/>
          <a:ext cx="36891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703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450427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0.000094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973123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31,979.67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0, 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15,420.69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15,362.62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18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Residuals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2FB78-891E-8040-8A74-98FC9506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2440"/>
            <a:ext cx="6096000" cy="3987800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39148-6B7B-7B4B-86AA-1351A2CE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64" y="2052440"/>
            <a:ext cx="5809126" cy="39877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0A33B-8D9B-554E-911C-E181B18F5895}"/>
              </a:ext>
            </a:extLst>
          </p:cNvPr>
          <p:cNvCxnSpPr/>
          <p:nvPr/>
        </p:nvCxnSpPr>
        <p:spPr>
          <a:xfrm flipV="1">
            <a:off x="3515710" y="4934607"/>
            <a:ext cx="646387" cy="23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EE0D8-7508-3B48-9C32-4A5B88D65422}"/>
              </a:ext>
            </a:extLst>
          </p:cNvPr>
          <p:cNvCxnSpPr>
            <a:cxnSpLocks/>
          </p:cNvCxnSpPr>
          <p:nvPr/>
        </p:nvCxnSpPr>
        <p:spPr>
          <a:xfrm>
            <a:off x="3535886" y="5171091"/>
            <a:ext cx="626211" cy="31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D4765A-3CD4-F547-8FE6-6102B73815A5}"/>
              </a:ext>
            </a:extLst>
          </p:cNvPr>
          <p:cNvSpPr txBox="1"/>
          <p:nvPr/>
        </p:nvSpPr>
        <p:spPr>
          <a:xfrm>
            <a:off x="2082541" y="4959413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14EAAD-371B-6F48-B33E-A99E19673637}"/>
              </a:ext>
            </a:extLst>
          </p:cNvPr>
          <p:cNvCxnSpPr>
            <a:cxnSpLocks/>
          </p:cNvCxnSpPr>
          <p:nvPr/>
        </p:nvCxnSpPr>
        <p:spPr>
          <a:xfrm>
            <a:off x="4903076" y="2406870"/>
            <a:ext cx="7041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759B24-7818-274D-BA87-F8D83F65BFE2}"/>
              </a:ext>
            </a:extLst>
          </p:cNvPr>
          <p:cNvSpPr txBox="1"/>
          <p:nvPr/>
        </p:nvSpPr>
        <p:spPr>
          <a:xfrm>
            <a:off x="4611008" y="22222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39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Port Authority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3EE8F-0E29-F341-B70A-8747FA03C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62" y="874555"/>
            <a:ext cx="7122638" cy="54316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81182-5DA4-2D41-AFBF-A38AF31A31FA}"/>
              </a:ext>
            </a:extLst>
          </p:cNvPr>
          <p:cNvCxnSpPr>
            <a:cxnSpLocks/>
          </p:cNvCxnSpPr>
          <p:nvPr/>
        </p:nvCxnSpPr>
        <p:spPr>
          <a:xfrm flipH="1" flipV="1">
            <a:off x="9687910" y="3941380"/>
            <a:ext cx="496614" cy="47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0B643-CABE-A04C-85A9-BAEDD46AC180}"/>
              </a:ext>
            </a:extLst>
          </p:cNvPr>
          <p:cNvCxnSpPr>
            <a:cxnSpLocks/>
          </p:cNvCxnSpPr>
          <p:nvPr/>
        </p:nvCxnSpPr>
        <p:spPr>
          <a:xfrm flipH="1">
            <a:off x="9727324" y="4414345"/>
            <a:ext cx="457200" cy="34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A2B6B0-F0C3-FA49-817B-F55926F1A73C}"/>
              </a:ext>
            </a:extLst>
          </p:cNvPr>
          <p:cNvCxnSpPr>
            <a:cxnSpLocks/>
          </p:cNvCxnSpPr>
          <p:nvPr/>
        </p:nvCxnSpPr>
        <p:spPr>
          <a:xfrm flipH="1">
            <a:off x="6829096" y="2028498"/>
            <a:ext cx="40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6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0"/>
            <a:ext cx="10515600" cy="1325563"/>
          </a:xfrm>
        </p:spPr>
        <p:txBody>
          <a:bodyPr/>
          <a:lstStyle/>
          <a:p>
            <a:r>
              <a:rPr lang="en-US" b="1" u="sng" dirty="0"/>
              <a:t>Agenda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849" y="6029323"/>
            <a:ext cx="726150" cy="79798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850D18-35AE-044C-BCFA-4722AC5E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1016445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sz="1900" dirty="0"/>
              <a:t>Problem Statement</a:t>
            </a:r>
          </a:p>
          <a:p>
            <a:pPr lvl="0"/>
            <a:r>
              <a:rPr lang="en-US" sz="1900" dirty="0"/>
              <a:t>Overview</a:t>
            </a:r>
          </a:p>
          <a:p>
            <a:pPr lvl="1"/>
            <a:r>
              <a:rPr lang="en-US" sz="1900" dirty="0"/>
              <a:t>Starbucks </a:t>
            </a:r>
          </a:p>
          <a:p>
            <a:pPr lvl="1"/>
            <a:r>
              <a:rPr lang="en-US" sz="1900" dirty="0"/>
              <a:t>E line</a:t>
            </a:r>
          </a:p>
          <a:p>
            <a:pPr lvl="0"/>
            <a:r>
              <a:rPr lang="en-US" sz="1900" dirty="0"/>
              <a:t>Data Collection</a:t>
            </a:r>
          </a:p>
          <a:p>
            <a:pPr lvl="0"/>
            <a:r>
              <a:rPr lang="en-US" sz="1900" dirty="0"/>
              <a:t>Data Cleaning </a:t>
            </a:r>
          </a:p>
          <a:p>
            <a:pPr lvl="0"/>
            <a:r>
              <a:rPr lang="en-US" sz="1900" dirty="0"/>
              <a:t>Expletory Data Analysis (EDA) </a:t>
            </a:r>
          </a:p>
          <a:p>
            <a:pPr lvl="0"/>
            <a:r>
              <a:rPr lang="en-US" sz="1900" dirty="0"/>
              <a:t>Case #1: Port Authority: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Model Evaluation</a:t>
            </a:r>
          </a:p>
          <a:p>
            <a:pPr lvl="0"/>
            <a:r>
              <a:rPr lang="en-US" sz="1900" dirty="0"/>
              <a:t>Case # 2: Jackson Heights 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Evaluation</a:t>
            </a:r>
          </a:p>
          <a:p>
            <a:pPr lvl="0"/>
            <a:r>
              <a:rPr lang="en-US" sz="1900" dirty="0"/>
              <a:t>Conclusion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458DB-E2B1-FA43-B2D5-D695414E7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52" y="1231462"/>
            <a:ext cx="4395076" cy="43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62FEC5A-E5F0-6C4A-8530-4A3407C5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816099"/>
            <a:ext cx="11186435" cy="50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852C2-03B0-3C4D-AB7C-49EA764D4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7434" y="1690688"/>
            <a:ext cx="10048766" cy="48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EDA – Total Turns per Month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8CE832-712F-864E-B5A4-373C7D5B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4564"/>
            <a:ext cx="6632794" cy="514753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934D8-CA5B-C242-9ED4-9E945238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591" y="1690688"/>
            <a:ext cx="2080173" cy="44066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DDAB3-04FA-D94C-B19C-7993BA25AAE8}"/>
              </a:ext>
            </a:extLst>
          </p:cNvPr>
          <p:cNvCxnSpPr/>
          <p:nvPr/>
        </p:nvCxnSpPr>
        <p:spPr>
          <a:xfrm flipV="1">
            <a:off x="7346731" y="1876097"/>
            <a:ext cx="1510860" cy="14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8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7BC66-C3CA-1240-96D7-2EDCB6427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9961" y="1690688"/>
            <a:ext cx="9423839" cy="50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Jackson Heights Model: Preparation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50647"/>
              </p:ext>
            </p:extLst>
          </p:nvPr>
        </p:nvGraphicFramePr>
        <p:xfrm>
          <a:off x="131380" y="3222121"/>
          <a:ext cx="36891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261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644869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(Diff = 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0.337640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P-Value (Diff = 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3.083631e-18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97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F2060C-F199-C149-983E-6666BC05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510" y="452623"/>
            <a:ext cx="7533290" cy="310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30746-88EC-0F42-93E5-0DFAC7DD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509" y="3554566"/>
            <a:ext cx="7596593" cy="31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819887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8,230.19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1,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40, 156.61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1,4) x (3,1, 2,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3,451.22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4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635F9-6966-E846-AF69-1DCEDCAA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Residuals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2DCB66-246D-D74E-BBA2-EC73A1612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25121"/>
            <a:ext cx="6019800" cy="406588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B1B77-D67D-AF44-BA23-E21A2D9F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2025120"/>
            <a:ext cx="5659779" cy="40658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17591A-9088-B44A-921B-FB333EFD9C41}"/>
              </a:ext>
            </a:extLst>
          </p:cNvPr>
          <p:cNvCxnSpPr>
            <a:cxnSpLocks/>
          </p:cNvCxnSpPr>
          <p:nvPr/>
        </p:nvCxnSpPr>
        <p:spPr>
          <a:xfrm flipV="1">
            <a:off x="3058510" y="4430111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55F4B-AFBA-9048-85C7-AD9EDD4787E0}"/>
              </a:ext>
            </a:extLst>
          </p:cNvPr>
          <p:cNvCxnSpPr>
            <a:cxnSpLocks/>
          </p:cNvCxnSpPr>
          <p:nvPr/>
        </p:nvCxnSpPr>
        <p:spPr>
          <a:xfrm>
            <a:off x="3078686" y="4666595"/>
            <a:ext cx="783866" cy="67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073F15-C514-AB4F-800A-EF62627FB357}"/>
              </a:ext>
            </a:extLst>
          </p:cNvPr>
          <p:cNvSpPr txBox="1"/>
          <p:nvPr/>
        </p:nvSpPr>
        <p:spPr>
          <a:xfrm>
            <a:off x="1625341" y="4454917"/>
            <a:ext cx="13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233599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Jackson Heights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0C12-5FC3-3E4B-90FC-22AF06A7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29" y="874555"/>
            <a:ext cx="7215471" cy="55223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D0DC6A-67E5-604B-9AB3-2509444E92C9}"/>
              </a:ext>
            </a:extLst>
          </p:cNvPr>
          <p:cNvCxnSpPr>
            <a:cxnSpLocks/>
          </p:cNvCxnSpPr>
          <p:nvPr/>
        </p:nvCxnSpPr>
        <p:spPr>
          <a:xfrm flipV="1">
            <a:off x="8923282" y="3909849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00AC35-8BC2-EA46-9200-EAAEC162BC89}"/>
              </a:ext>
            </a:extLst>
          </p:cNvPr>
          <p:cNvCxnSpPr>
            <a:cxnSpLocks/>
          </p:cNvCxnSpPr>
          <p:nvPr/>
        </p:nvCxnSpPr>
        <p:spPr>
          <a:xfrm>
            <a:off x="8943458" y="4146333"/>
            <a:ext cx="1067645" cy="74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5AA5AC0-EB4C-E247-8057-F01645354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780986" cy="48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7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60D3D3-F45F-0544-AF0D-49D2278A5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51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/>
              <a:t>Problem Statement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719847-7DC3-404B-8F8B-6E335C53B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0474" y="2057400"/>
            <a:ext cx="6418801" cy="325557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2BF494-1CEC-C94F-8118-2554576C6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-Starbucks looking for possible expansion opportunities  </a:t>
            </a:r>
          </a:p>
          <a:p>
            <a:r>
              <a:rPr lang="en-US" sz="2200" dirty="0"/>
              <a:t>- Turnstile can be a means of possibly determining foot traffic within an area</a:t>
            </a:r>
          </a:p>
          <a:p>
            <a:r>
              <a:rPr lang="en-US" sz="2200" dirty="0"/>
              <a:t>- Can we build a model that will beat the average turnstile data accumulated throughout the year?</a:t>
            </a:r>
          </a:p>
          <a:p>
            <a:r>
              <a:rPr lang="en-US" sz="2200" dirty="0"/>
              <a:t>- Models: ARIMA and SARIMA</a:t>
            </a:r>
          </a:p>
          <a:p>
            <a:r>
              <a:rPr lang="en-US" sz="2200" dirty="0"/>
              <a:t>- Metric: RMSE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 and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Successfully built a model that beat the average turnstiles of a station even if it is limited</a:t>
            </a:r>
          </a:p>
          <a:p>
            <a:r>
              <a:rPr lang="en-US" dirty="0"/>
              <a:t>Do have an opportunity for Starbucks to look into further and see about possible expansion</a:t>
            </a:r>
          </a:p>
          <a:p>
            <a:r>
              <a:rPr lang="en-US" dirty="0"/>
              <a:t>Need more data: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More years</a:t>
            </a:r>
          </a:p>
          <a:p>
            <a:r>
              <a:rPr lang="en-US" dirty="0"/>
              <a:t>Test over other seasons to see if similar trends will continue</a:t>
            </a:r>
          </a:p>
          <a:p>
            <a:r>
              <a:rPr lang="en-US" dirty="0"/>
              <a:t>Test on other high turnstile stations to see if same results as well as low end to see if similar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B040D4E-4527-1042-84E6-A6DFE5A93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301419"/>
              </p:ext>
            </p:extLst>
          </p:nvPr>
        </p:nvGraphicFramePr>
        <p:xfrm>
          <a:off x="410943" y="2218175"/>
          <a:ext cx="4097995" cy="2412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1A352D-2B56-EE41-B66B-60B253AD28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290" b="1290"/>
          <a:stretch>
            <a:fillRect/>
          </a:stretch>
        </p:blipFill>
        <p:spPr/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43862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/>
              <a:t>Starbucks</a:t>
            </a:r>
          </a:p>
        </p:txBody>
      </p:sp>
      <p:pic>
        <p:nvPicPr>
          <p:cNvPr id="5" name="Content Placeholder 4" descr="A group of people walking down a street in front of a building&#10;&#10;Description automatically generated">
            <a:extLst>
              <a:ext uri="{FF2B5EF4-FFF2-40B4-BE49-F238E27FC236}">
                <a16:creationId xmlns:a16="http://schemas.microsoft.com/office/drawing/2014/main" id="{99AC9177-8D49-5741-BEE1-C80884A1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521" y="1419153"/>
            <a:ext cx="6153679" cy="40764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743D6-FCD6-6148-AEC6-AF8E6796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419153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International Franchise 30,000 locations and growing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 240 Stores located within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NYC is top two coffee consumption city in the United States (Seattle)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FC7A6-25E0-AB42-AF4E-355E020F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MTA E Line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805257-2EFD-6244-B2D7-7FE99AE78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Station that runs through Downtown Manhattan all the way to Jamaica Queens</a:t>
            </a:r>
          </a:p>
          <a:p>
            <a:r>
              <a:rPr lang="en-US" dirty="0"/>
              <a:t>Stops at Major transit stations</a:t>
            </a:r>
          </a:p>
          <a:p>
            <a:pPr lvl="1"/>
            <a:r>
              <a:rPr lang="en-US" dirty="0"/>
              <a:t>Port Authority</a:t>
            </a:r>
          </a:p>
          <a:p>
            <a:pPr lvl="1"/>
            <a:r>
              <a:rPr lang="en-US" dirty="0"/>
              <a:t>Penn Station</a:t>
            </a:r>
          </a:p>
          <a:p>
            <a:pPr lvl="1"/>
            <a:r>
              <a:rPr lang="en-US" dirty="0"/>
              <a:t>AirTran to JFK</a:t>
            </a:r>
          </a:p>
          <a:p>
            <a:r>
              <a:rPr lang="en-US" dirty="0"/>
              <a:t>31 Total Stops with stations that are also:</a:t>
            </a:r>
          </a:p>
          <a:p>
            <a:pPr lvl="1"/>
            <a:r>
              <a:rPr lang="en-US" dirty="0"/>
              <a:t>Full Time</a:t>
            </a:r>
          </a:p>
          <a:p>
            <a:pPr lvl="1"/>
            <a:r>
              <a:rPr lang="en-US" dirty="0"/>
              <a:t>Part Time</a:t>
            </a:r>
          </a:p>
          <a:p>
            <a:pPr lvl="1"/>
            <a:r>
              <a:rPr lang="en-US" dirty="0"/>
              <a:t>Late Night Service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27067E68-B35D-DD48-94ED-EBEEE46BC1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722191"/>
            <a:ext cx="6018309" cy="2188476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849" y="6060016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Collection &amp; Cleaning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00A0F22-39C3-A049-AC1F-F6DA2F60F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313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845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 Total Turns per Month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12952-8A6C-BB43-A7D4-ECEF8364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432" y="1690688"/>
            <a:ext cx="2240045" cy="48021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703B8C-3A67-E54D-A0BD-68E853A3B90E}"/>
              </a:ext>
            </a:extLst>
          </p:cNvPr>
          <p:cNvSpPr/>
          <p:nvPr/>
        </p:nvSpPr>
        <p:spPr>
          <a:xfrm>
            <a:off x="7394028" y="6439232"/>
            <a:ext cx="397421" cy="316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101C7-B3C8-C144-B313-E9A84BA5BB2A}"/>
              </a:ext>
            </a:extLst>
          </p:cNvPr>
          <p:cNvSpPr/>
          <p:nvPr/>
        </p:nvSpPr>
        <p:spPr>
          <a:xfrm>
            <a:off x="7015774" y="6468881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0375175-0BE3-EB46-8E14-CF6B4BD9C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53115" y="1401515"/>
            <a:ext cx="6967155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per Day of Week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535E9-56F2-D746-8658-C88DBE17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70" y="2312433"/>
            <a:ext cx="3123054" cy="3669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E7C356-2360-2C49-AD10-C7AF65523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3993" y="1456230"/>
            <a:ext cx="6731875" cy="53819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431839-0F04-544E-9843-003FD5CA4FE2}"/>
              </a:ext>
            </a:extLst>
          </p:cNvPr>
          <p:cNvSpPr/>
          <p:nvPr/>
        </p:nvSpPr>
        <p:spPr>
          <a:xfrm>
            <a:off x="7253619" y="655095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by Station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5C39A-E07A-C84F-AA13-76DD86BC4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72" y="1368835"/>
            <a:ext cx="7348265" cy="5357669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1AC5D-4B68-6F4F-B8A3-29073008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5" y="2076169"/>
            <a:ext cx="2935015" cy="39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AF8A4-46C9-5249-A016-6FF6C415E735}"/>
              </a:ext>
            </a:extLst>
          </p:cNvPr>
          <p:cNvSpPr txBox="1"/>
          <p:nvPr/>
        </p:nvSpPr>
        <p:spPr>
          <a:xfrm>
            <a:off x="9308409" y="1517146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D0431-7DC9-824E-B998-6F8F9081E51A}"/>
              </a:ext>
            </a:extLst>
          </p:cNvPr>
          <p:cNvSpPr/>
          <p:nvPr/>
        </p:nvSpPr>
        <p:spPr>
          <a:xfrm>
            <a:off x="7346731" y="643923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2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543</Words>
  <Application>Microsoft Macintosh PowerPoint</Application>
  <PresentationFormat>Widescreen</PresentationFormat>
  <Paragraphs>115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MTA X Starbucks  Capstone </vt:lpstr>
      <vt:lpstr>Agenda</vt:lpstr>
      <vt:lpstr>Problem Statement </vt:lpstr>
      <vt:lpstr>Starbucks</vt:lpstr>
      <vt:lpstr>MTA E Line Overview</vt:lpstr>
      <vt:lpstr>Data Collection &amp; Cleaning</vt:lpstr>
      <vt:lpstr>EDA – Total Turns per Month</vt:lpstr>
      <vt:lpstr>EDA –Total Turns per Day of Week</vt:lpstr>
      <vt:lpstr>EDA –Total Turns by Station</vt:lpstr>
      <vt:lpstr>EDA-  Starbucks Distance</vt:lpstr>
      <vt:lpstr>EDA – Stations Map</vt:lpstr>
      <vt:lpstr>Case Studies</vt:lpstr>
      <vt:lpstr>Port Authority EDA: Total Turns- Daily</vt:lpstr>
      <vt:lpstr>Outlier Points</vt:lpstr>
      <vt:lpstr>Port Authority EDA: Total Turns – Monthly and Quarter Average</vt:lpstr>
      <vt:lpstr>Port Authority Model: Preparation</vt:lpstr>
      <vt:lpstr>Port Authority Model: Selection</vt:lpstr>
      <vt:lpstr>Port Authority Model Evaluation: Residuals</vt:lpstr>
      <vt:lpstr>Port Authority Model Evaluation: Actual vs Predicted</vt:lpstr>
      <vt:lpstr>Port Authority Model Evaluation: Train, Test, Future Predictions</vt:lpstr>
      <vt:lpstr>Port Authority Model Evaluation: Test and  Predictions</vt:lpstr>
      <vt:lpstr>Jackson Heights EDA – Total Turns per Month</vt:lpstr>
      <vt:lpstr>Jackson Heights EDA: Total Turns – Monthly and Quarter Average</vt:lpstr>
      <vt:lpstr>Jackson Heights Model: Preparation</vt:lpstr>
      <vt:lpstr>Jackson Heights Model: Selection</vt:lpstr>
      <vt:lpstr>Jackson Heights Model Evaluation: Residuals</vt:lpstr>
      <vt:lpstr>Jackson Heights Model Evaluation: Actual vs Predicted</vt:lpstr>
      <vt:lpstr>Jackson Heights Model Evaluation: Train, Test, Future Predictions</vt:lpstr>
      <vt:lpstr>Jackson Heights Model Evaluation: Test and  Predictions</vt:lpstr>
      <vt:lpstr>Conclusion and 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X Starbucks  Capstone </dc:title>
  <dc:creator>Alec Beckerman</dc:creator>
  <cp:lastModifiedBy>Alec Beckerman</cp:lastModifiedBy>
  <cp:revision>49</cp:revision>
  <dcterms:created xsi:type="dcterms:W3CDTF">2020-03-12T14:12:47Z</dcterms:created>
  <dcterms:modified xsi:type="dcterms:W3CDTF">2020-03-13T14:38:28Z</dcterms:modified>
</cp:coreProperties>
</file>